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64" autoAdjust="0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594" y="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417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919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4916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008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508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2432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522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850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161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572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4930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41371-F77B-4549-B469-EB6B01EEBDA0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172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4"/>
          <p:cNvSpPr txBox="1">
            <a:spLocks noChangeArrowheads="1"/>
          </p:cNvSpPr>
          <p:nvPr/>
        </p:nvSpPr>
        <p:spPr bwMode="auto">
          <a:xfrm>
            <a:off x="2316172" y="203182"/>
            <a:ext cx="7416824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20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The 76th General Meeting of </a:t>
            </a:r>
          </a:p>
          <a:p>
            <a:pPr algn="ctr" eaLnBrk="1" hangingPunct="1">
              <a:defRPr/>
            </a:pPr>
            <a:r>
              <a:rPr lang="en-US" altLang="ja-JP" sz="20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the Japanese Society of Gastroenterological Surgery</a:t>
            </a:r>
          </a:p>
          <a:p>
            <a:pPr algn="ctr" eaLnBrk="1" hangingPunct="1">
              <a:defRPr/>
            </a:pPr>
            <a:r>
              <a:rPr lang="en-US" altLang="ja-JP" sz="28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COI	Disclosure</a:t>
            </a: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575730" y="1213152"/>
            <a:ext cx="49688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dirty="0">
                <a:latin typeface="+mn-lt"/>
                <a:ea typeface="ＭＳ ゴシック" pitchFamily="49" charset="-128"/>
                <a:cs typeface="Arial" pitchFamily="34" charset="0"/>
              </a:rPr>
              <a:t>Name of</a:t>
            </a:r>
            <a:r>
              <a:rPr lang="ja-JP" altLang="en-US" dirty="0">
                <a:latin typeface="+mn-lt"/>
                <a:ea typeface="ＭＳ ゴシック" pitchFamily="49" charset="-128"/>
                <a:cs typeface="Arial" pitchFamily="34" charset="0"/>
              </a:rPr>
              <a:t> </a:t>
            </a:r>
            <a:r>
              <a:rPr lang="en-US" altLang="ja-JP" dirty="0">
                <a:latin typeface="+mn-lt"/>
                <a:ea typeface="ＭＳ ゴシック" pitchFamily="49" charset="-128"/>
                <a:cs typeface="Arial" pitchFamily="34" charset="0"/>
              </a:rPr>
              <a:t>Speaker </a:t>
            </a:r>
            <a:endParaRPr lang="ja-JP" altLang="en-US" dirty="0">
              <a:latin typeface="+mn-lt"/>
              <a:ea typeface="ＭＳ ゴシック" pitchFamily="49" charset="-128"/>
              <a:cs typeface="Arial" pitchFamily="34" charset="0"/>
            </a:endParaRPr>
          </a:p>
        </p:txBody>
      </p:sp>
      <p:sp>
        <p:nvSpPr>
          <p:cNvPr id="6" name="テキスト ボックス 8"/>
          <p:cNvSpPr txBox="1">
            <a:spLocks noChangeArrowheads="1"/>
          </p:cNvSpPr>
          <p:nvPr/>
        </p:nvSpPr>
        <p:spPr bwMode="auto">
          <a:xfrm>
            <a:off x="2058188" y="1528991"/>
            <a:ext cx="8275478" cy="386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2500"/>
              </a:lnSpc>
              <a:defRPr/>
            </a:pPr>
            <a:r>
              <a:rPr kumimoji="0" lang="en-US" altLang="ja-JP" sz="1600" dirty="0">
                <a:latin typeface="+mn-lt"/>
              </a:rPr>
              <a:t>In connection with the presentation, I disclose COI with the following companies/organizations.</a:t>
            </a:r>
            <a:endParaRPr lang="ja-JP" altLang="en-US" sz="1600" dirty="0">
              <a:latin typeface="+mn-lt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58140" y="188640"/>
            <a:ext cx="11468100" cy="64807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824405"/>
              </p:ext>
            </p:extLst>
          </p:nvPr>
        </p:nvGraphicFramePr>
        <p:xfrm>
          <a:off x="579120" y="1938536"/>
          <a:ext cx="11033762" cy="46939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54233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45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45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012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79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Category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No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Yes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If yes, give names of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speakers  and entities.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1. Employment/Leadership position/Advisory role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2. Stock ownership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3. Patent royalties/licensing fees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4. Honoraria (e.g. lecture fees)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5. Fees for promotional materials (e.g. manuscript fee)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6. Research funding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kern="0" dirty="0">
                          <a:effectLst/>
                        </a:rPr>
                        <a:t>7. Scholarship donations/Grants</a:t>
                      </a: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302855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kern="0" dirty="0">
                          <a:effectLst/>
                        </a:rPr>
                        <a:t>8. Accepted</a:t>
                      </a:r>
                      <a:r>
                        <a:rPr lang="en-US" altLang="ja-JP" sz="1400" kern="0" baseline="0" dirty="0">
                          <a:effectLst/>
                        </a:rPr>
                        <a:t> r</a:t>
                      </a:r>
                      <a:r>
                        <a:rPr lang="en-US" altLang="ja-JP" sz="1400" kern="0" dirty="0">
                          <a:effectLst/>
                        </a:rPr>
                        <a:t>esearch staff</a:t>
                      </a: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89547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kern="0" dirty="0">
                          <a:effectLst/>
                        </a:rPr>
                        <a:t>9. Endowed Chair</a:t>
                      </a: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400" kern="0" dirty="0">
                          <a:effectLst/>
                        </a:rPr>
                        <a:t>10. Compensations for unconnected</a:t>
                      </a:r>
                      <a:r>
                        <a:rPr lang="en-US" altLang="ja-JP" sz="1400" kern="0" baseline="0" dirty="0">
                          <a:effectLst/>
                        </a:rPr>
                        <a:t> with research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400" kern="0" baseline="0" dirty="0">
                          <a:effectLst/>
                        </a:rPr>
                        <a:t>       (e.g. for trips, gifts) </a:t>
                      </a:r>
                      <a:r>
                        <a:rPr lang="en-US" altLang="ja-JP" sz="1400" kern="0" dirty="0">
                          <a:effectLst/>
                        </a:rPr>
                        <a:t> </a:t>
                      </a: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379770"/>
                  </a:ext>
                </a:extLst>
              </a:tr>
            </a:tbl>
          </a:graphicData>
        </a:graphic>
      </p:graphicFrame>
      <p:pic>
        <p:nvPicPr>
          <p:cNvPr id="9" name="Picture 45" descr="C:\Users\Potemkin\Desktop\kuwabara\kuwabara\画像\学会ロゴ画像\【JSGS】ロゴデータ（カラーCMYK）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" y="353545"/>
            <a:ext cx="720080" cy="79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直線コネクタ 9"/>
          <p:cNvCxnSpPr>
            <a:cxnSpLocks/>
          </p:cNvCxnSpPr>
          <p:nvPr/>
        </p:nvCxnSpPr>
        <p:spPr>
          <a:xfrm flipV="1">
            <a:off x="579120" y="1582484"/>
            <a:ext cx="11033762" cy="144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第76回日本消化器外科学会総会">
            <a:extLst>
              <a:ext uri="{FF2B5EF4-FFF2-40B4-BE49-F238E27FC236}">
                <a16:creationId xmlns:a16="http://schemas.microsoft.com/office/drawing/2014/main" id="{5469D9A9-54AC-4419-8CB0-E66EF22F53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966"/>
          <a:stretch/>
        </p:blipFill>
        <p:spPr bwMode="auto">
          <a:xfrm>
            <a:off x="10879064" y="373039"/>
            <a:ext cx="733818" cy="7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0232248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128</Words>
  <Application>Microsoft Office PowerPoint</Application>
  <PresentationFormat>ワイド画面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</vt:lpstr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JSGS</dc:creator>
  <cp:lastModifiedBy>daigo kuraishi</cp:lastModifiedBy>
  <cp:revision>32</cp:revision>
  <cp:lastPrinted>2019-05-29T06:30:14Z</cp:lastPrinted>
  <dcterms:created xsi:type="dcterms:W3CDTF">2014-10-29T07:30:55Z</dcterms:created>
  <dcterms:modified xsi:type="dcterms:W3CDTF">2021-04-14T05:43:42Z</dcterms:modified>
</cp:coreProperties>
</file>